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72" r:id="rId2"/>
    <p:sldId id="262" r:id="rId3"/>
    <p:sldId id="263" r:id="rId4"/>
    <p:sldId id="267" r:id="rId5"/>
    <p:sldId id="265" r:id="rId6"/>
    <p:sldId id="266" r:id="rId7"/>
    <p:sldId id="268" r:id="rId8"/>
    <p:sldId id="269" r:id="rId9"/>
    <p:sldId id="298" r:id="rId10"/>
    <p:sldId id="295" r:id="rId11"/>
    <p:sldId id="296" r:id="rId12"/>
    <p:sldId id="297" r:id="rId13"/>
    <p:sldId id="291" r:id="rId14"/>
    <p:sldId id="292" r:id="rId15"/>
    <p:sldId id="299" r:id="rId16"/>
    <p:sldId id="293" r:id="rId17"/>
    <p:sldId id="294" r:id="rId18"/>
    <p:sldId id="271" r:id="rId19"/>
    <p:sldId id="275" r:id="rId20"/>
  </p:sldIdLst>
  <p:sldSz cx="18288000" cy="10287000"/>
  <p:notesSz cx="6858000" cy="9144000"/>
  <p:embeddedFontLst>
    <p:embeddedFont>
      <p:font typeface="나눔스퀘어OTF Bold" panose="020B0600000101010101" pitchFamily="34" charset="-127"/>
      <p:bold r:id="rId21"/>
    </p:embeddedFont>
    <p:embeddedFont>
      <p:font typeface="나눔스퀘어OTF ExtraBold" panose="020B0600000101010101" pitchFamily="34" charset="-127"/>
      <p:bold r:id="rId22"/>
    </p:embeddedFont>
    <p:embeddedFont>
      <p:font typeface="나눔스퀘어라운드OTF ExtraBold" panose="020B0600000101010101" pitchFamily="34" charset="-127"/>
      <p:bold r:id="rId23"/>
    </p:embeddedFont>
    <p:embeddedFont>
      <p:font typeface="넥슨Lv2고딕 Bold" panose="00000800000000000000" pitchFamily="2" charset="-127"/>
      <p:bold r:id="rId24"/>
    </p:embeddedFont>
    <p:embeddedFont>
      <p:font typeface="넥슨Lv2고딕 OTF Bold" panose="00000800000000000000" pitchFamily="50" charset="-127"/>
      <p:bold r:id="rId25"/>
    </p:embeddedFont>
    <p:embeddedFont>
      <p:font typeface="카페24 단정해" pitchFamily="2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종연" initials="최" lastIdx="1" clrIdx="0">
    <p:extLst>
      <p:ext uri="{19B8F6BF-5375-455C-9EA6-DF929625EA0E}">
        <p15:presenceInfo xmlns:p15="http://schemas.microsoft.com/office/powerpoint/2012/main" userId="최종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5FF"/>
    <a:srgbClr val="695CFE"/>
    <a:srgbClr val="E6E6FF"/>
    <a:srgbClr val="FFFFFF"/>
    <a:srgbClr val="55FF55"/>
    <a:srgbClr val="FF5555"/>
    <a:srgbClr val="9AAADD"/>
    <a:srgbClr val="788DD2"/>
    <a:srgbClr val="C0CAEA"/>
    <a:srgbClr val="2E3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0" autoAdjust="0"/>
    <p:restoredTop sz="96353" autoAdjust="0"/>
  </p:normalViewPr>
  <p:slideViewPr>
    <p:cSldViewPr snapToGrid="0">
      <p:cViewPr varScale="1">
        <p:scale>
          <a:sx n="63" d="100"/>
          <a:sy n="63" d="100"/>
        </p:scale>
        <p:origin x="78" y="52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3448050" cy="198834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1DF944B8-C491-4C87-92BF-D58F0B3A84C6}" type="datetimeFigureOut">
              <a:rPr lang="ko-KR" altLang="en-US" smtClean="0"/>
              <a:t>2023-05-13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5AF74A55-1859-4742-8070-6EB8715A0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9B9"/>
            </a:gs>
            <a:gs pos="100000">
              <a:srgbClr val="7389D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8FB63A3-3F57-4031-9CF6-550FCABCED02}"/>
              </a:ext>
            </a:extLst>
          </p:cNvPr>
          <p:cNvSpPr/>
          <p:nvPr userDrawn="1"/>
        </p:nvSpPr>
        <p:spPr>
          <a:xfrm>
            <a:off x="360000" y="360000"/>
            <a:ext cx="17568000" cy="95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C5738819-3E4D-4037-946B-3A611092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60000"/>
            <a:ext cx="379095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4721537-D2BB-4DB4-AF5E-6A6F25C0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6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넥슨Lv2고딕 Bold" panose="00000800000000000000" pitchFamily="2" charset="-127"/>
          <a:ea typeface="넥슨Lv2고딕 Bold" panose="00000800000000000000" pitchFamily="2" charset="-127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jeongil.tistory.com/667" TargetMode="External"/><Relationship Id="rId2" Type="http://schemas.openxmlformats.org/officeDocument/2006/relationships/hyperlink" Target="https://velog.io/@sjina0722/%EC%8B%9C%EA%B3%84%EC%97%B4%EB%B6%84%EC%84%9D-ARIMA-%EB%AA%A8%EB%8D%B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ek98.tistory.com/44" TargetMode="External"/><Relationship Id="rId4" Type="http://schemas.openxmlformats.org/officeDocument/2006/relationships/hyperlink" Target="https://velog.io/@yuns_u/%EC%8B%9C%EA%B3%84%EC%97%B4-%EB%8D%B0%EC%9D%B4%ED%84%B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ph Wallpapers - Wallpaper Cave">
            <a:extLst>
              <a:ext uri="{FF2B5EF4-FFF2-40B4-BE49-F238E27FC236}">
                <a16:creationId xmlns:a16="http://schemas.microsoft.com/office/drawing/2014/main" id="{24F2A8EF-2C52-48C0-9E75-95703C6F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3C7752-E4F9-4EDF-A94E-FA7F8276EA30}"/>
              </a:ext>
            </a:extLst>
          </p:cNvPr>
          <p:cNvSpPr/>
          <p:nvPr/>
        </p:nvSpPr>
        <p:spPr>
          <a:xfrm>
            <a:off x="0" y="-1"/>
            <a:ext cx="18288000" cy="10286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0CC3A-F0CF-4038-96BA-2C85D6429EA2}"/>
              </a:ext>
            </a:extLst>
          </p:cNvPr>
          <p:cNvSpPr txBox="1"/>
          <p:nvPr/>
        </p:nvSpPr>
        <p:spPr>
          <a:xfrm>
            <a:off x="4657836" y="3091604"/>
            <a:ext cx="8972328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noFill/>
                </a:ln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정렬 시각화 웹</a:t>
            </a:r>
            <a:endParaRPr lang="en-US" altLang="ko-KR" sz="11500" dirty="0">
              <a:ln w="28575">
                <a:noFill/>
              </a:ln>
              <a:latin typeface="넥슨Lv2고딕 OTF Bold" panose="00000800000000000000" pitchFamily="50" charset="-127"/>
              <a:ea typeface="넥슨Lv2고딕 OTF Bold" panose="00000800000000000000" pitchFamily="50" charset="-127"/>
            </a:endParaRPr>
          </a:p>
          <a:p>
            <a:pPr algn="ctr"/>
            <a:r>
              <a:rPr lang="en-US" altLang="ko-KR" sz="4400" dirty="0">
                <a:ln w="28575">
                  <a:noFill/>
                </a:ln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Sorting Visualizer Web</a:t>
            </a:r>
            <a:endParaRPr lang="ko-KR" altLang="en-US" sz="4400" dirty="0">
              <a:ln w="28575">
                <a:noFill/>
              </a:ln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0BAE4-DE7E-4BBF-BC7C-491A1131E6BB}"/>
              </a:ext>
            </a:extLst>
          </p:cNvPr>
          <p:cNvSpPr txBox="1"/>
          <p:nvPr/>
        </p:nvSpPr>
        <p:spPr>
          <a:xfrm>
            <a:off x="7494349" y="6211503"/>
            <a:ext cx="329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30420 </a:t>
            </a:r>
            <a:r>
              <a:rPr lang="ko-KR" altLang="en-US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최종연</a:t>
            </a:r>
          </a:p>
        </p:txBody>
      </p:sp>
    </p:spTree>
    <p:extLst>
      <p:ext uri="{BB962C8B-B14F-4D97-AF65-F5344CB8AC3E}">
        <p14:creationId xmlns:p14="http://schemas.microsoft.com/office/powerpoint/2010/main" val="121814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A58924-0AA7-4EB0-BC06-E6993074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8" y="2710242"/>
            <a:ext cx="9725426" cy="4956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B3D67-B4EC-9C6D-F531-7D8CB0D62BBD}"/>
              </a:ext>
            </a:extLst>
          </p:cNvPr>
          <p:cNvSpPr txBox="1"/>
          <p:nvPr/>
        </p:nvSpPr>
        <p:spPr>
          <a:xfrm>
            <a:off x="10250084" y="2048588"/>
            <a:ext cx="76165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그래프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1 ~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최대 크기까지의 배열을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막대 그래프 형태로 시각화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속도 조절 슬라이드 바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0.5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~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배까지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0.5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 단위로 조절하는 슬라이드 바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크기 조절 슬라이드 바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10 ~ 100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개로 배열 크기를 조절하는 슬라이드 바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랜덤 생성 버튼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슬라이드 바에서 선택한 크기만큼 배열을 재 생성하는 버튼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시작 버튼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알고리즘을 시작하는 버튼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리셋 버튼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원래 배열로 다시 돌리는 버튼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A734E-D6EE-4696-9908-35CECE5A50E5}"/>
              </a:ext>
            </a:extLst>
          </p:cNvPr>
          <p:cNvSpPr txBox="1"/>
          <p:nvPr/>
        </p:nvSpPr>
        <p:spPr>
          <a:xfrm>
            <a:off x="9268773" y="2710242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6562D-C397-4769-B988-65E3AC081174}"/>
              </a:ext>
            </a:extLst>
          </p:cNvPr>
          <p:cNvSpPr txBox="1"/>
          <p:nvPr/>
        </p:nvSpPr>
        <p:spPr>
          <a:xfrm>
            <a:off x="2004290" y="6449019"/>
            <a:ext cx="55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C5058-53CD-4CC3-868E-828F53FDED55}"/>
              </a:ext>
            </a:extLst>
          </p:cNvPr>
          <p:cNvSpPr txBox="1"/>
          <p:nvPr/>
        </p:nvSpPr>
        <p:spPr>
          <a:xfrm>
            <a:off x="8246775" y="6449019"/>
            <a:ext cx="55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ED409-6497-43B2-98F3-5C22D1E5C017}"/>
              </a:ext>
            </a:extLst>
          </p:cNvPr>
          <p:cNvSpPr txBox="1"/>
          <p:nvPr/>
        </p:nvSpPr>
        <p:spPr>
          <a:xfrm>
            <a:off x="2034567" y="6960108"/>
            <a:ext cx="5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④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8820C-5A02-4FDA-827F-5EB8EA916E6D}"/>
              </a:ext>
            </a:extLst>
          </p:cNvPr>
          <p:cNvSpPr txBox="1"/>
          <p:nvPr/>
        </p:nvSpPr>
        <p:spPr>
          <a:xfrm>
            <a:off x="4116767" y="6960108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5160D-B318-46FD-B392-61834322FDC3}"/>
              </a:ext>
            </a:extLst>
          </p:cNvPr>
          <p:cNvSpPr txBox="1"/>
          <p:nvPr/>
        </p:nvSpPr>
        <p:spPr>
          <a:xfrm>
            <a:off x="6183309" y="6949945"/>
            <a:ext cx="5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8994D-4A96-45E9-AC38-EBA370F88861}"/>
              </a:ext>
            </a:extLst>
          </p:cNvPr>
          <p:cNvSpPr txBox="1"/>
          <p:nvPr/>
        </p:nvSpPr>
        <p:spPr>
          <a:xfrm>
            <a:off x="4134465" y="492281"/>
            <a:ext cx="1001908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주요 기능 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정렬 페이지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)</a:t>
            </a:r>
            <a:endParaRPr lang="ko-KR" altLang="en-US" sz="8000" spc="300" dirty="0">
              <a:ln w="25400">
                <a:solidFill>
                  <a:srgbClr val="788DD2"/>
                </a:solidFill>
              </a:ln>
              <a:solidFill>
                <a:srgbClr val="C0CAEA"/>
              </a:solidFill>
              <a:effectLst>
                <a:outerShdw dist="50800" dir="2700000" algn="tl" rotWithShape="0">
                  <a:srgbClr val="788DD2"/>
                </a:outerShdw>
              </a:effectLst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5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709A8E-C882-45AE-8059-69017DD1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7" y="2435981"/>
            <a:ext cx="9622156" cy="5415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B3D67-B4EC-9C6D-F531-7D8CB0D62BBD}"/>
              </a:ext>
            </a:extLst>
          </p:cNvPr>
          <p:cNvSpPr txBox="1"/>
          <p:nvPr/>
        </p:nvSpPr>
        <p:spPr>
          <a:xfrm>
            <a:off x="10146813" y="2881342"/>
            <a:ext cx="76165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탭 메뉴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클릭 시 해당 정렬 알고리즘으로 이동하는 탭 메뉴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코드 블록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탭 메뉴에서 선택한 정렬 알고리즘을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JS, Java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구현한 코드를 출력하는 블록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 설명 블록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탭 메뉴에서 선택한 정렬 알고리즘에 대한 시간 복잡도와 알고리즘의 설명을 출력하는 블록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A734E-D6EE-4696-9908-35CECE5A50E5}"/>
              </a:ext>
            </a:extLst>
          </p:cNvPr>
          <p:cNvSpPr txBox="1"/>
          <p:nvPr/>
        </p:nvSpPr>
        <p:spPr>
          <a:xfrm>
            <a:off x="731959" y="2430748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8994D-4A96-45E9-AC38-EBA370F88861}"/>
              </a:ext>
            </a:extLst>
          </p:cNvPr>
          <p:cNvSpPr txBox="1"/>
          <p:nvPr/>
        </p:nvSpPr>
        <p:spPr>
          <a:xfrm>
            <a:off x="4164921" y="492281"/>
            <a:ext cx="995817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주요 기능 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코드 페이지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)</a:t>
            </a:r>
            <a:endParaRPr lang="ko-KR" altLang="en-US" sz="8000" spc="300" dirty="0">
              <a:ln w="25400">
                <a:solidFill>
                  <a:srgbClr val="788DD2"/>
                </a:solidFill>
              </a:ln>
              <a:solidFill>
                <a:srgbClr val="C0CAEA"/>
              </a:solidFill>
              <a:effectLst>
                <a:outerShdw dist="50800" dir="2700000" algn="tl" rotWithShape="0">
                  <a:srgbClr val="788DD2"/>
                </a:outerShdw>
              </a:effectLst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F30D9-0DE7-4A8B-8105-44858AABFDA3}"/>
              </a:ext>
            </a:extLst>
          </p:cNvPr>
          <p:cNvSpPr txBox="1"/>
          <p:nvPr/>
        </p:nvSpPr>
        <p:spPr>
          <a:xfrm>
            <a:off x="477407" y="3389116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0897F-2F1A-4841-B95D-E103645C21CF}"/>
              </a:ext>
            </a:extLst>
          </p:cNvPr>
          <p:cNvSpPr txBox="1"/>
          <p:nvPr/>
        </p:nvSpPr>
        <p:spPr>
          <a:xfrm>
            <a:off x="477406" y="6313110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54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E0160A40-8415-4BF2-9C2E-F7A70482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98" y="6191277"/>
            <a:ext cx="6322402" cy="1231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B3D67-B4EC-9C6D-F531-7D8CB0D62BBD}"/>
              </a:ext>
            </a:extLst>
          </p:cNvPr>
          <p:cNvSpPr txBox="1"/>
          <p:nvPr/>
        </p:nvSpPr>
        <p:spPr>
          <a:xfrm>
            <a:off x="8700222" y="3373456"/>
            <a:ext cx="900720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그래프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페이지의 그래프와 동일하다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Dropdown 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알고리즘을 선택하는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Dropdown.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중복된 알고리즘을 선택할 수 없음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툴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속도 조절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크기 조절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재생성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시작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일시정지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리셋 버튼이 있다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페이지와 동일하다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8994D-4A96-45E9-AC38-EBA370F88861}"/>
              </a:ext>
            </a:extLst>
          </p:cNvPr>
          <p:cNvSpPr txBox="1"/>
          <p:nvPr/>
        </p:nvSpPr>
        <p:spPr>
          <a:xfrm>
            <a:off x="4149692" y="492281"/>
            <a:ext cx="99886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주요 기능 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비교 페이지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)</a:t>
            </a:r>
            <a:endParaRPr lang="ko-KR" altLang="en-US" sz="8000" spc="300" dirty="0">
              <a:ln w="25400">
                <a:solidFill>
                  <a:srgbClr val="788DD2"/>
                </a:solidFill>
              </a:ln>
              <a:solidFill>
                <a:srgbClr val="C0CAEA"/>
              </a:solidFill>
              <a:effectLst>
                <a:outerShdw dist="50800" dir="2700000" algn="tl" rotWithShape="0">
                  <a:srgbClr val="788DD2"/>
                </a:outerShdw>
              </a:effectLst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A734E-D6EE-4696-9908-35CECE5A50E5}"/>
              </a:ext>
            </a:extLst>
          </p:cNvPr>
          <p:cNvSpPr txBox="1"/>
          <p:nvPr/>
        </p:nvSpPr>
        <p:spPr>
          <a:xfrm>
            <a:off x="1676440" y="3048139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F30D9-0DE7-4A8B-8105-44858AABFDA3}"/>
              </a:ext>
            </a:extLst>
          </p:cNvPr>
          <p:cNvSpPr txBox="1"/>
          <p:nvPr/>
        </p:nvSpPr>
        <p:spPr>
          <a:xfrm>
            <a:off x="1676439" y="5489624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1CB6F0-C650-47B9-88DC-0643E2BBD64F}"/>
              </a:ext>
            </a:extLst>
          </p:cNvPr>
          <p:cNvSpPr/>
          <p:nvPr/>
        </p:nvSpPr>
        <p:spPr>
          <a:xfrm flipH="1">
            <a:off x="5081046" y="5489625"/>
            <a:ext cx="2618072" cy="543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B80EC9-1D7E-48A9-B283-35D8745FB288}"/>
              </a:ext>
            </a:extLst>
          </p:cNvPr>
          <p:cNvSpPr/>
          <p:nvPr/>
        </p:nvSpPr>
        <p:spPr>
          <a:xfrm flipH="1">
            <a:off x="1679584" y="5489624"/>
            <a:ext cx="2618072" cy="543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D9526BA6-1D2D-4FF0-971A-A632F09F2C73}"/>
              </a:ext>
            </a:extLst>
          </p:cNvPr>
          <p:cNvSpPr/>
          <p:nvPr/>
        </p:nvSpPr>
        <p:spPr>
          <a:xfrm rot="5400000">
            <a:off x="3977605" y="5647687"/>
            <a:ext cx="119879" cy="227301"/>
          </a:xfrm>
          <a:prstGeom prst="chevron">
            <a:avLst>
              <a:gd name="adj" fmla="val 10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5BF3281C-EFC2-46DC-BB3F-2D9F80E17A8C}"/>
              </a:ext>
            </a:extLst>
          </p:cNvPr>
          <p:cNvSpPr/>
          <p:nvPr/>
        </p:nvSpPr>
        <p:spPr>
          <a:xfrm rot="5400000">
            <a:off x="7380639" y="5647687"/>
            <a:ext cx="119879" cy="227301"/>
          </a:xfrm>
          <a:prstGeom prst="chevron">
            <a:avLst>
              <a:gd name="adj" fmla="val 10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4A7280-9B10-454C-9068-F7630173D710}"/>
              </a:ext>
            </a:extLst>
          </p:cNvPr>
          <p:cNvSpPr/>
          <p:nvPr/>
        </p:nvSpPr>
        <p:spPr>
          <a:xfrm>
            <a:off x="1800094" y="3770896"/>
            <a:ext cx="178349" cy="148079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D608B6-8DCF-4AFE-8E8F-6B0039C90944}"/>
              </a:ext>
            </a:extLst>
          </p:cNvPr>
          <p:cNvSpPr/>
          <p:nvPr/>
        </p:nvSpPr>
        <p:spPr>
          <a:xfrm>
            <a:off x="3984653" y="3271691"/>
            <a:ext cx="180000" cy="1980000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4252B-9D27-41E6-8012-E27CCBCD69B1}"/>
              </a:ext>
            </a:extLst>
          </p:cNvPr>
          <p:cNvSpPr/>
          <p:nvPr/>
        </p:nvSpPr>
        <p:spPr>
          <a:xfrm>
            <a:off x="2347913" y="3271691"/>
            <a:ext cx="180000" cy="1980000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1139BD-4AD7-4E45-984B-DCF6574A9A60}"/>
              </a:ext>
            </a:extLst>
          </p:cNvPr>
          <p:cNvSpPr/>
          <p:nvPr/>
        </p:nvSpPr>
        <p:spPr>
          <a:xfrm>
            <a:off x="2073267" y="4121703"/>
            <a:ext cx="180000" cy="1129987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F2F4C3-BA74-43DF-A3EB-CABB0847BE09}"/>
              </a:ext>
            </a:extLst>
          </p:cNvPr>
          <p:cNvSpPr/>
          <p:nvPr/>
        </p:nvSpPr>
        <p:spPr>
          <a:xfrm>
            <a:off x="2620703" y="4783505"/>
            <a:ext cx="180000" cy="46818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FE302C-D980-4FD8-B4AF-92011C86A807}"/>
              </a:ext>
            </a:extLst>
          </p:cNvPr>
          <p:cNvSpPr/>
          <p:nvPr/>
        </p:nvSpPr>
        <p:spPr>
          <a:xfrm>
            <a:off x="2893493" y="4591604"/>
            <a:ext cx="180000" cy="66008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08687-5F68-4C79-AB2E-9C6D3590E1EA}"/>
              </a:ext>
            </a:extLst>
          </p:cNvPr>
          <p:cNvSpPr/>
          <p:nvPr/>
        </p:nvSpPr>
        <p:spPr>
          <a:xfrm>
            <a:off x="3166283" y="3556554"/>
            <a:ext cx="180000" cy="16951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CF97A8-F3E2-4267-9689-FFD71D6B7CA9}"/>
              </a:ext>
            </a:extLst>
          </p:cNvPr>
          <p:cNvSpPr/>
          <p:nvPr/>
        </p:nvSpPr>
        <p:spPr>
          <a:xfrm>
            <a:off x="3439073" y="3937554"/>
            <a:ext cx="180000" cy="13141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33FDAC-BA61-480F-9BA8-614F9B623993}"/>
              </a:ext>
            </a:extLst>
          </p:cNvPr>
          <p:cNvSpPr/>
          <p:nvPr/>
        </p:nvSpPr>
        <p:spPr>
          <a:xfrm>
            <a:off x="3711863" y="4305854"/>
            <a:ext cx="180000" cy="9458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F0FD89-ECCB-4B52-B98E-308E4175AE06}"/>
              </a:ext>
            </a:extLst>
          </p:cNvPr>
          <p:cNvSpPr/>
          <p:nvPr/>
        </p:nvSpPr>
        <p:spPr>
          <a:xfrm flipH="1">
            <a:off x="1679584" y="3048138"/>
            <a:ext cx="2618072" cy="2203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6CCE20-153E-4074-B360-8F12326EDD1F}"/>
              </a:ext>
            </a:extLst>
          </p:cNvPr>
          <p:cNvSpPr/>
          <p:nvPr/>
        </p:nvSpPr>
        <p:spPr>
          <a:xfrm>
            <a:off x="5209352" y="3770892"/>
            <a:ext cx="178349" cy="148079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DCD201-32B8-490B-8AF5-B6D7F1746AE0}"/>
              </a:ext>
            </a:extLst>
          </p:cNvPr>
          <p:cNvSpPr/>
          <p:nvPr/>
        </p:nvSpPr>
        <p:spPr>
          <a:xfrm>
            <a:off x="7393911" y="3271687"/>
            <a:ext cx="180000" cy="1980000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E6A190-223D-4E27-A867-B03A13EC36D5}"/>
              </a:ext>
            </a:extLst>
          </p:cNvPr>
          <p:cNvSpPr/>
          <p:nvPr/>
        </p:nvSpPr>
        <p:spPr>
          <a:xfrm>
            <a:off x="5757171" y="3271687"/>
            <a:ext cx="180000" cy="1980000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701706-47D2-425C-9CF4-4F5821A1F392}"/>
              </a:ext>
            </a:extLst>
          </p:cNvPr>
          <p:cNvSpPr/>
          <p:nvPr/>
        </p:nvSpPr>
        <p:spPr>
          <a:xfrm>
            <a:off x="5482525" y="4121699"/>
            <a:ext cx="180000" cy="1129987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B31B41-35BF-46DE-ADDC-FA52C662324B}"/>
              </a:ext>
            </a:extLst>
          </p:cNvPr>
          <p:cNvSpPr/>
          <p:nvPr/>
        </p:nvSpPr>
        <p:spPr>
          <a:xfrm>
            <a:off x="6029961" y="4783501"/>
            <a:ext cx="180000" cy="46818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BB55B7-3E58-4167-8DEE-3F6A548210AE}"/>
              </a:ext>
            </a:extLst>
          </p:cNvPr>
          <p:cNvSpPr/>
          <p:nvPr/>
        </p:nvSpPr>
        <p:spPr>
          <a:xfrm>
            <a:off x="6302751" y="4591600"/>
            <a:ext cx="180000" cy="660085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BDBD7D-665C-4BC2-8C42-60EEE29BB5EC}"/>
              </a:ext>
            </a:extLst>
          </p:cNvPr>
          <p:cNvSpPr/>
          <p:nvPr/>
        </p:nvSpPr>
        <p:spPr>
          <a:xfrm>
            <a:off x="6575541" y="3556550"/>
            <a:ext cx="180000" cy="16951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507C29-2F73-432B-B866-DD76E0104735}"/>
              </a:ext>
            </a:extLst>
          </p:cNvPr>
          <p:cNvSpPr/>
          <p:nvPr/>
        </p:nvSpPr>
        <p:spPr>
          <a:xfrm>
            <a:off x="6848331" y="3937550"/>
            <a:ext cx="180000" cy="13141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D41C8-E246-4E9C-927B-6C3DCF8B9649}"/>
              </a:ext>
            </a:extLst>
          </p:cNvPr>
          <p:cNvSpPr/>
          <p:nvPr/>
        </p:nvSpPr>
        <p:spPr>
          <a:xfrm>
            <a:off x="7121121" y="4305850"/>
            <a:ext cx="180000" cy="945833"/>
          </a:xfrm>
          <a:prstGeom prst="rect">
            <a:avLst/>
          </a:prstGeom>
          <a:solidFill>
            <a:srgbClr val="69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B69D30-3FD6-4566-8919-1C435044D2D3}"/>
              </a:ext>
            </a:extLst>
          </p:cNvPr>
          <p:cNvSpPr/>
          <p:nvPr/>
        </p:nvSpPr>
        <p:spPr>
          <a:xfrm flipH="1">
            <a:off x="5081047" y="3048138"/>
            <a:ext cx="2618072" cy="2203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D1902B-0087-4B5A-ABD4-B3B112697F46}"/>
              </a:ext>
            </a:extLst>
          </p:cNvPr>
          <p:cNvSpPr txBox="1"/>
          <p:nvPr/>
        </p:nvSpPr>
        <p:spPr>
          <a:xfrm>
            <a:off x="1179700" y="6166117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넥슨Lv2고딕 OTF Bold" panose="00000800000000000000" pitchFamily="50" charset="-127"/>
                <a:ea typeface="넥슨Lv2고딕 OTF Bold" panose="00000800000000000000" pitchFamily="50" charset="-127"/>
              </a:rPr>
              <a:t>③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F8547-21E4-4D5D-B1A0-5E45F9340C90}"/>
              </a:ext>
            </a:extLst>
          </p:cNvPr>
          <p:cNvSpPr/>
          <p:nvPr/>
        </p:nvSpPr>
        <p:spPr>
          <a:xfrm>
            <a:off x="1179701" y="2810205"/>
            <a:ext cx="7015397" cy="46659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05878922-9C40-C6D2-C39F-7F927AD28E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C2B93A59-49DE-F8E2-27AE-507DFD89B9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007A48-648E-DDA7-0A67-51F86524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7" name="Object 16">
            <a:extLst>
              <a:ext uri="{FF2B5EF4-FFF2-40B4-BE49-F238E27FC236}">
                <a16:creationId xmlns:a16="http://schemas.microsoft.com/office/drawing/2014/main" id="{25FE5CAA-F811-D8AA-03C4-29E98F2981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r="38282" b="34560"/>
          <a:stretch/>
        </p:blipFill>
        <p:spPr>
          <a:xfrm>
            <a:off x="136168" y="3416043"/>
            <a:ext cx="18151832" cy="6870957"/>
          </a:xfrm>
          <a:prstGeom prst="rect">
            <a:avLst/>
          </a:prstGeom>
        </p:spPr>
      </p:pic>
      <p:pic>
        <p:nvPicPr>
          <p:cNvPr id="8" name="Object 17">
            <a:extLst>
              <a:ext uri="{FF2B5EF4-FFF2-40B4-BE49-F238E27FC236}">
                <a16:creationId xmlns:a16="http://schemas.microsoft.com/office/drawing/2014/main" id="{224B2363-2CBD-193F-E722-A321338B27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24918" b="18879"/>
          <a:stretch/>
        </p:blipFill>
        <p:spPr>
          <a:xfrm>
            <a:off x="7246927" y="6028287"/>
            <a:ext cx="11041073" cy="4258714"/>
          </a:xfrm>
          <a:prstGeom prst="rect">
            <a:avLst/>
          </a:prstGeom>
        </p:spPr>
      </p:pic>
      <p:pic>
        <p:nvPicPr>
          <p:cNvPr id="9" name="Object 20">
            <a:extLst>
              <a:ext uri="{FF2B5EF4-FFF2-40B4-BE49-F238E27FC236}">
                <a16:creationId xmlns:a16="http://schemas.microsoft.com/office/drawing/2014/main" id="{A36FA12B-A5F2-7133-E8A9-31DF11C47A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29506" t="6920" r="19150" b="31893"/>
          <a:stretch/>
        </p:blipFill>
        <p:spPr>
          <a:xfrm>
            <a:off x="-2" y="-1"/>
            <a:ext cx="18288002" cy="10287002"/>
          </a:xfrm>
          <a:prstGeom prst="rect">
            <a:avLst/>
          </a:prstGeom>
        </p:spPr>
      </p:pic>
      <p:pic>
        <p:nvPicPr>
          <p:cNvPr id="10" name="Object 21">
            <a:extLst>
              <a:ext uri="{FF2B5EF4-FFF2-40B4-BE49-F238E27FC236}">
                <a16:creationId xmlns:a16="http://schemas.microsoft.com/office/drawing/2014/main" id="{D55E399F-F6BA-7029-F301-D8D797C94B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9082" t="-1" b="14535"/>
          <a:stretch/>
        </p:blipFill>
        <p:spPr>
          <a:xfrm>
            <a:off x="-2286" y="3102764"/>
            <a:ext cx="16192069" cy="7184236"/>
          </a:xfrm>
          <a:prstGeom prst="rect">
            <a:avLst/>
          </a:prstGeom>
        </p:spPr>
      </p:pic>
      <p:pic>
        <p:nvPicPr>
          <p:cNvPr id="2" name="Object 23">
            <a:extLst>
              <a:ext uri="{FF2B5EF4-FFF2-40B4-BE49-F238E27FC236}">
                <a16:creationId xmlns:a16="http://schemas.microsoft.com/office/drawing/2014/main" id="{37E2B345-B3F4-8055-AC76-75E8E80DA20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46537"/>
          <a:stretch/>
        </p:blipFill>
        <p:spPr>
          <a:xfrm>
            <a:off x="1840562" y="4188039"/>
            <a:ext cx="12607695" cy="6098962"/>
          </a:xfrm>
          <a:prstGeom prst="rect">
            <a:avLst/>
          </a:prstGeom>
        </p:spPr>
      </p:pic>
      <p:pic>
        <p:nvPicPr>
          <p:cNvPr id="12" name="Object 24">
            <a:extLst>
              <a:ext uri="{FF2B5EF4-FFF2-40B4-BE49-F238E27FC236}">
                <a16:creationId xmlns:a16="http://schemas.microsoft.com/office/drawing/2014/main" id="{E8ECD402-37E3-FFC9-64A4-A9ABA4D35E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464" b="9677"/>
          <a:stretch/>
        </p:blipFill>
        <p:spPr>
          <a:xfrm>
            <a:off x="0" y="7290391"/>
            <a:ext cx="6368296" cy="2996610"/>
          </a:xfrm>
          <a:prstGeom prst="rect">
            <a:avLst/>
          </a:prstGeom>
        </p:spPr>
      </p:pic>
      <p:pic>
        <p:nvPicPr>
          <p:cNvPr id="13" name="Object 17">
            <a:extLst>
              <a:ext uri="{FF2B5EF4-FFF2-40B4-BE49-F238E27FC236}">
                <a16:creationId xmlns:a16="http://schemas.microsoft.com/office/drawing/2014/main" id="{4632BBB3-4B7B-434C-8AEA-CE46F65F62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r="9760"/>
          <a:stretch/>
        </p:blipFill>
        <p:spPr>
          <a:xfrm>
            <a:off x="5213162" y="454019"/>
            <a:ext cx="13072555" cy="41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95FC-90E0-09B1-3A4D-CEC0BA78E7B7}"/>
              </a:ext>
            </a:extLst>
          </p:cNvPr>
          <p:cNvSpPr txBox="1"/>
          <p:nvPr/>
        </p:nvSpPr>
        <p:spPr>
          <a:xfrm>
            <a:off x="7051927" y="492281"/>
            <a:ext cx="41841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진행 상황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C007C1-A864-4ED8-A011-127542C7E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02352"/>
              </p:ext>
            </p:extLst>
          </p:nvPr>
        </p:nvGraphicFramePr>
        <p:xfrm>
          <a:off x="601986" y="2267188"/>
          <a:ext cx="11458556" cy="6682011"/>
        </p:xfrm>
        <a:graphic>
          <a:graphicData uri="http://schemas.openxmlformats.org/drawingml/2006/table">
            <a:tbl>
              <a:tblPr/>
              <a:tblGrid>
                <a:gridCol w="507286">
                  <a:extLst>
                    <a:ext uri="{9D8B030D-6E8A-4147-A177-3AD203B41FA5}">
                      <a16:colId xmlns:a16="http://schemas.microsoft.com/office/drawing/2014/main" val="3550807274"/>
                    </a:ext>
                  </a:extLst>
                </a:gridCol>
                <a:gridCol w="4359725">
                  <a:extLst>
                    <a:ext uri="{9D8B030D-6E8A-4147-A177-3AD203B41FA5}">
                      <a16:colId xmlns:a16="http://schemas.microsoft.com/office/drawing/2014/main" val="1128396645"/>
                    </a:ext>
                  </a:extLst>
                </a:gridCol>
                <a:gridCol w="1321200">
                  <a:extLst>
                    <a:ext uri="{9D8B030D-6E8A-4147-A177-3AD203B41FA5}">
                      <a16:colId xmlns:a16="http://schemas.microsoft.com/office/drawing/2014/main" val="2991723898"/>
                    </a:ext>
                  </a:extLst>
                </a:gridCol>
                <a:gridCol w="1321249">
                  <a:extLst>
                    <a:ext uri="{9D8B030D-6E8A-4147-A177-3AD203B41FA5}">
                      <a16:colId xmlns:a16="http://schemas.microsoft.com/office/drawing/2014/main" val="4077049254"/>
                    </a:ext>
                  </a:extLst>
                </a:gridCol>
                <a:gridCol w="1321249">
                  <a:extLst>
                    <a:ext uri="{9D8B030D-6E8A-4147-A177-3AD203B41FA5}">
                      <a16:colId xmlns:a16="http://schemas.microsoft.com/office/drawing/2014/main" val="1720500278"/>
                    </a:ext>
                  </a:extLst>
                </a:gridCol>
                <a:gridCol w="1321249">
                  <a:extLst>
                    <a:ext uri="{9D8B030D-6E8A-4147-A177-3AD203B41FA5}">
                      <a16:colId xmlns:a16="http://schemas.microsoft.com/office/drawing/2014/main" val="1943088591"/>
                    </a:ext>
                  </a:extLst>
                </a:gridCol>
                <a:gridCol w="1306598">
                  <a:extLst>
                    <a:ext uri="{9D8B030D-6E8A-4147-A177-3AD203B41FA5}">
                      <a16:colId xmlns:a16="http://schemas.microsoft.com/office/drawing/2014/main" val="1555525115"/>
                    </a:ext>
                  </a:extLst>
                </a:gridCol>
              </a:tblGrid>
              <a:tr h="270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NO</a:t>
                      </a:r>
                      <a:endParaRPr 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해야할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 일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3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4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5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</a:t>
                      </a:r>
                      <a:endParaRPr lang="ko-KR" altLang="en-US" sz="20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6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7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700664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기획서 작성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651500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2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Header, Footer,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메인 페이지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디자인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기능 구현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4 / 12</a:t>
                      </a:r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167220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3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정렬 알고리즘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JS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로 구현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5 / 24</a:t>
                      </a:r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94178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4</a:t>
                      </a:r>
                      <a:endParaRPr lang="ko-KR" altLang="en-US" sz="18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정렬 알고리즘 시각화 구현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,</a:t>
                      </a:r>
                      <a:endParaRPr lang="ko-KR" altLang="en-US" sz="20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정렬 알고리즘 시각화 페이지 디자인</a:t>
                      </a:r>
                      <a:endParaRPr lang="ko-KR" altLang="en-US" sz="20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5 / 31</a:t>
                      </a:r>
                      <a:endParaRPr lang="ko-KR" altLang="en-US" sz="24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493937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5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비교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코드 페이지 디자인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6 / 14</a:t>
                      </a:r>
                      <a:endParaRPr lang="ko-KR" altLang="en-US" sz="24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154010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6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비교 페이지 기능 구현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6 / 28</a:t>
                      </a:r>
                      <a:endParaRPr lang="ko-KR" altLang="en-US" sz="240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980356"/>
                  </a:ext>
                </a:extLst>
              </a:tr>
              <a:tr h="8939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7</a:t>
                      </a:r>
                      <a:endParaRPr lang="ko-KR" altLang="en-US" sz="18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정렬 알고리즘 설명 창 펼치는 기능 구현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,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내용 추가</a:t>
                      </a:r>
                      <a:endParaRPr lang="ko-KR" altLang="en-US" sz="20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 7 / 12</a:t>
                      </a:r>
                      <a:endParaRPr lang="ko-KR" altLang="en-US" sz="2400" dirty="0">
                        <a:effectLst/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marL="59756" marR="59756" marT="59756" marB="5975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511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FEA3E4-E8ED-4227-A72A-5E7F666BC9C5}"/>
              </a:ext>
            </a:extLst>
          </p:cNvPr>
          <p:cNvSpPr txBox="1"/>
          <p:nvPr/>
        </p:nvSpPr>
        <p:spPr>
          <a:xfrm>
            <a:off x="12216984" y="3069036"/>
            <a:ext cx="54690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현재 완료 상황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Header, Footer,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페이지 디자인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구현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 시각화 구현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 시각화 페이지 디자인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코드 페이지 디자인</a:t>
            </a:r>
            <a:endParaRPr lang="en-US" altLang="ko-KR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4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BBB21-CE9D-4AEE-A790-F5DE139B1E33}"/>
              </a:ext>
            </a:extLst>
          </p:cNvPr>
          <p:cNvSpPr txBox="1"/>
          <p:nvPr/>
        </p:nvSpPr>
        <p:spPr>
          <a:xfrm>
            <a:off x="7051927" y="492281"/>
            <a:ext cx="41841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15674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84199BE-1259-4789-A73D-6B7530F6D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A915D1FD-BD04-4A71-9703-001CFFC6E5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CF2682-EA09-4774-81D1-5DCF4C2B7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6C3C2B7E-4940-41DF-AD06-1CA79AC72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676" r="8135" b="34573"/>
          <a:stretch/>
        </p:blipFill>
        <p:spPr>
          <a:xfrm>
            <a:off x="-2286" y="3416043"/>
            <a:ext cx="18290286" cy="6869674"/>
          </a:xfrm>
          <a:prstGeom prst="rect">
            <a:avLst/>
          </a:prstGeom>
        </p:spPr>
      </p:pic>
      <p:pic>
        <p:nvPicPr>
          <p:cNvPr id="5" name="Object 17">
            <a:extLst>
              <a:ext uri="{FF2B5EF4-FFF2-40B4-BE49-F238E27FC236}">
                <a16:creationId xmlns:a16="http://schemas.microsoft.com/office/drawing/2014/main" id="{6B91CE74-33EA-46B9-9E23-46C371D63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0999" t="1" b="18879"/>
          <a:stretch/>
        </p:blipFill>
        <p:spPr>
          <a:xfrm>
            <a:off x="-2286" y="6028286"/>
            <a:ext cx="13087999" cy="4258714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4FE3BC40-2872-42A1-89E3-2393F42A62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3328" t="6920" r="35329" b="31893"/>
          <a:stretch/>
        </p:blipFill>
        <p:spPr>
          <a:xfrm>
            <a:off x="-2" y="-1"/>
            <a:ext cx="18288002" cy="10287002"/>
          </a:xfrm>
          <a:prstGeom prst="rect">
            <a:avLst/>
          </a:prstGeom>
        </p:spPr>
      </p:pic>
      <p:pic>
        <p:nvPicPr>
          <p:cNvPr id="7" name="Object 21">
            <a:extLst>
              <a:ext uri="{FF2B5EF4-FFF2-40B4-BE49-F238E27FC236}">
                <a16:creationId xmlns:a16="http://schemas.microsoft.com/office/drawing/2014/main" id="{F9C99DB7-7D17-4D68-AEE2-6B4E394103A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20575" b="14536"/>
          <a:stretch/>
        </p:blipFill>
        <p:spPr>
          <a:xfrm>
            <a:off x="4142857" y="3102764"/>
            <a:ext cx="14145143" cy="7184236"/>
          </a:xfrm>
          <a:prstGeom prst="rect">
            <a:avLst/>
          </a:prstGeom>
        </p:spPr>
      </p:pic>
      <p:pic>
        <p:nvPicPr>
          <p:cNvPr id="9" name="Object 24">
            <a:extLst>
              <a:ext uri="{FF2B5EF4-FFF2-40B4-BE49-F238E27FC236}">
                <a16:creationId xmlns:a16="http://schemas.microsoft.com/office/drawing/2014/main" id="{7018C843-306D-4015-A1F1-0EC58005A9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9716"/>
          <a:stretch/>
        </p:blipFill>
        <p:spPr>
          <a:xfrm>
            <a:off x="9696937" y="7290390"/>
            <a:ext cx="6529196" cy="2995327"/>
          </a:xfrm>
          <a:prstGeom prst="rect">
            <a:avLst/>
          </a:prstGeom>
        </p:spPr>
      </p:pic>
      <p:pic>
        <p:nvPicPr>
          <p:cNvPr id="13" name="Object 15">
            <a:extLst>
              <a:ext uri="{FF2B5EF4-FFF2-40B4-BE49-F238E27FC236}">
                <a16:creationId xmlns:a16="http://schemas.microsoft.com/office/drawing/2014/main" id="{E2A6E0D8-D302-44E7-855B-0C198C2C8B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r="48779" b="46476"/>
          <a:stretch/>
        </p:blipFill>
        <p:spPr>
          <a:xfrm>
            <a:off x="11878655" y="4189646"/>
            <a:ext cx="6385578" cy="6096072"/>
          </a:xfrm>
          <a:prstGeom prst="rect">
            <a:avLst/>
          </a:prstGeom>
        </p:spPr>
      </p:pic>
      <p:pic>
        <p:nvPicPr>
          <p:cNvPr id="14" name="Object 17">
            <a:extLst>
              <a:ext uri="{FF2B5EF4-FFF2-40B4-BE49-F238E27FC236}">
                <a16:creationId xmlns:a16="http://schemas.microsoft.com/office/drawing/2014/main" id="{CEFA381C-D81E-414D-B266-46F174C37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090" y="270614"/>
            <a:ext cx="7169446" cy="432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95FC-90E0-09B1-3A4D-CEC0BA78E7B7}"/>
              </a:ext>
            </a:extLst>
          </p:cNvPr>
          <p:cNvSpPr txBox="1"/>
          <p:nvPr/>
        </p:nvSpPr>
        <p:spPr>
          <a:xfrm>
            <a:off x="7105628" y="492281"/>
            <a:ext cx="407675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258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E012376-88E6-4690-AAD5-1D5C3CCCE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3438D8D4-F00E-469D-903E-CB443AFD40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75509E-4AC8-4AEF-BD59-C3C011A95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4" name="Object 41">
            <a:extLst>
              <a:ext uri="{FF2B5EF4-FFF2-40B4-BE49-F238E27FC236}">
                <a16:creationId xmlns:a16="http://schemas.microsoft.com/office/drawing/2014/main" id="{CA721D33-BE52-45F3-8043-28CD8F8FB4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22671"/>
          <a:stretch/>
        </p:blipFill>
        <p:spPr>
          <a:xfrm>
            <a:off x="-38095" y="7000513"/>
            <a:ext cx="11904762" cy="3286488"/>
          </a:xfrm>
          <a:prstGeom prst="rect">
            <a:avLst/>
          </a:prstGeom>
        </p:spPr>
      </p:pic>
      <p:pic>
        <p:nvPicPr>
          <p:cNvPr id="5" name="Object 44">
            <a:extLst>
              <a:ext uri="{FF2B5EF4-FFF2-40B4-BE49-F238E27FC236}">
                <a16:creationId xmlns:a16="http://schemas.microsoft.com/office/drawing/2014/main" id="{FE6AC114-F89E-432F-ADD8-E5066E280B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17833" b="12868"/>
          <a:stretch/>
        </p:blipFill>
        <p:spPr>
          <a:xfrm>
            <a:off x="10400000" y="6338888"/>
            <a:ext cx="7888000" cy="3948112"/>
          </a:xfrm>
          <a:prstGeom prst="rect">
            <a:avLst/>
          </a:prstGeom>
        </p:spPr>
      </p:pic>
      <p:pic>
        <p:nvPicPr>
          <p:cNvPr id="6" name="Object 47">
            <a:extLst>
              <a:ext uri="{FF2B5EF4-FFF2-40B4-BE49-F238E27FC236}">
                <a16:creationId xmlns:a16="http://schemas.microsoft.com/office/drawing/2014/main" id="{B6117BD3-0A53-40E3-B1AB-D72E6FD1B21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4530" y="2484132"/>
            <a:ext cx="12961208" cy="7314532"/>
          </a:xfrm>
          <a:prstGeom prst="rect">
            <a:avLst/>
          </a:prstGeom>
        </p:spPr>
      </p:pic>
      <p:pic>
        <p:nvPicPr>
          <p:cNvPr id="7" name="Object 48">
            <a:extLst>
              <a:ext uri="{FF2B5EF4-FFF2-40B4-BE49-F238E27FC236}">
                <a16:creationId xmlns:a16="http://schemas.microsoft.com/office/drawing/2014/main" id="{4DF96CA8-BA0D-4416-A481-5DCD8A4C26D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4988" y="1746105"/>
            <a:ext cx="11155494" cy="52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EE2A3-A66D-40B1-9C19-912BBE41BAB2}"/>
              </a:ext>
            </a:extLst>
          </p:cNvPr>
          <p:cNvSpPr txBox="1"/>
          <p:nvPr/>
        </p:nvSpPr>
        <p:spPr>
          <a:xfrm>
            <a:off x="8148380" y="720881"/>
            <a:ext cx="1991251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A55CF-1F36-4750-B1AA-5EF92A812347}"/>
              </a:ext>
            </a:extLst>
          </p:cNvPr>
          <p:cNvSpPr txBox="1"/>
          <p:nvPr/>
        </p:nvSpPr>
        <p:spPr>
          <a:xfrm>
            <a:off x="2017486" y="4235559"/>
            <a:ext cx="142530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https://velog.io/@sjina0722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시계열분석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-ARIMA-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2"/>
              </a:rPr>
              <a:t>모델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AR, MA, ARMA, ARIMA,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차분</a:t>
            </a:r>
            <a:endParaRPr lang="en-US" altLang="ko-KR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3"/>
              </a:rPr>
              <a:t>https://jjeongil.tistory.com/667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자기 상관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 도표</a:t>
            </a:r>
            <a:endParaRPr lang="en-US" altLang="ko-KR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4"/>
              </a:rPr>
              <a:t>https://velog.io/@yuns_u/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4"/>
              </a:rPr>
              <a:t>시계열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4"/>
              </a:rPr>
              <a:t>-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4"/>
              </a:rPr>
              <a:t>데이터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시계열 데이터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시계열 구성 요소</a:t>
            </a:r>
            <a:endParaRPr lang="en-US" altLang="ko-KR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5"/>
              </a:rPr>
              <a:t>https://taek98.tistory.com/44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시계열 분해</a:t>
            </a:r>
          </a:p>
        </p:txBody>
      </p:sp>
    </p:spTree>
    <p:extLst>
      <p:ext uri="{BB962C8B-B14F-4D97-AF65-F5344CB8AC3E}">
        <p14:creationId xmlns:p14="http://schemas.microsoft.com/office/powerpoint/2010/main" val="69552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9C2DD6D-CF66-B04E-5E56-7E3DA1B24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78" t="1311" r="1966" b="1322"/>
          <a:stretch/>
        </p:blipFill>
        <p:spPr>
          <a:xfrm rot="5400000">
            <a:off x="4000501" y="-4000501"/>
            <a:ext cx="10287000" cy="18288002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FAD6922E-7D5B-3CB7-0BFF-9BA209C8B3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9ED80D3-4EAF-0E3E-D725-6AEAE4ADF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509F1843-CE06-4737-9EEF-66A525F535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894"/>
          <a:stretch/>
        </p:blipFill>
        <p:spPr>
          <a:xfrm>
            <a:off x="3552392" y="2222481"/>
            <a:ext cx="9450792" cy="8064519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09C2383B-2675-477B-9B02-DAB4A2C9E3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5450"/>
          <a:stretch/>
        </p:blipFill>
        <p:spPr>
          <a:xfrm>
            <a:off x="1840025" y="0"/>
            <a:ext cx="11522194" cy="5201738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30F852EB-18C4-4985-B46A-11A849FDB50D}"/>
              </a:ext>
            </a:extLst>
          </p:cNvPr>
          <p:cNvGrpSpPr/>
          <p:nvPr/>
        </p:nvGrpSpPr>
        <p:grpSpPr>
          <a:xfrm>
            <a:off x="9004963" y="472084"/>
            <a:ext cx="320607" cy="411076"/>
            <a:chOff x="9004963" y="472084"/>
            <a:chExt cx="320607" cy="411076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9DFC8DF5-D13B-4742-BC6B-FA54E7AA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0922" y="284935"/>
              <a:ext cx="641213" cy="822151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4A496B1C-811F-47F7-8E94-16293601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4963" y="472084"/>
              <a:ext cx="320607" cy="411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>
            <a:extLst>
              <a:ext uri="{FF2B5EF4-FFF2-40B4-BE49-F238E27FC236}">
                <a16:creationId xmlns:a16="http://schemas.microsoft.com/office/drawing/2014/main" id="{3F1B6558-F932-4E5B-B0B6-2A8E333E13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18" name="Object 5">
            <a:extLst>
              <a:ext uri="{FF2B5EF4-FFF2-40B4-BE49-F238E27FC236}">
                <a16:creationId xmlns:a16="http://schemas.microsoft.com/office/drawing/2014/main" id="{C917338F-BD27-4FA4-A658-93C7789233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DA4610-FD01-4C2C-8F3F-6FD12477E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20" name="Object 16">
            <a:extLst>
              <a:ext uri="{FF2B5EF4-FFF2-40B4-BE49-F238E27FC236}">
                <a16:creationId xmlns:a16="http://schemas.microsoft.com/office/drawing/2014/main" id="{CE2B90A3-1FD3-4B80-8F76-1D380C9651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676" r="8135" b="34573"/>
          <a:stretch/>
        </p:blipFill>
        <p:spPr>
          <a:xfrm>
            <a:off x="-2286" y="3416043"/>
            <a:ext cx="18290286" cy="6869674"/>
          </a:xfrm>
          <a:prstGeom prst="rect">
            <a:avLst/>
          </a:prstGeom>
        </p:spPr>
      </p:pic>
      <p:pic>
        <p:nvPicPr>
          <p:cNvPr id="21" name="Object 17">
            <a:extLst>
              <a:ext uri="{FF2B5EF4-FFF2-40B4-BE49-F238E27FC236}">
                <a16:creationId xmlns:a16="http://schemas.microsoft.com/office/drawing/2014/main" id="{4C4E9401-8D14-4C02-B820-B45B2B6E0B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0999" t="1" b="18879"/>
          <a:stretch/>
        </p:blipFill>
        <p:spPr>
          <a:xfrm>
            <a:off x="-2286" y="6028286"/>
            <a:ext cx="13087999" cy="4258714"/>
          </a:xfrm>
          <a:prstGeom prst="rect">
            <a:avLst/>
          </a:prstGeom>
        </p:spPr>
      </p:pic>
      <p:pic>
        <p:nvPicPr>
          <p:cNvPr id="22" name="Object 20">
            <a:extLst>
              <a:ext uri="{FF2B5EF4-FFF2-40B4-BE49-F238E27FC236}">
                <a16:creationId xmlns:a16="http://schemas.microsoft.com/office/drawing/2014/main" id="{B46EF2E6-3442-406D-8A67-6FBB32736A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3328" t="6920" r="35329" b="31893"/>
          <a:stretch/>
        </p:blipFill>
        <p:spPr>
          <a:xfrm>
            <a:off x="-2" y="-1"/>
            <a:ext cx="18288002" cy="10287002"/>
          </a:xfrm>
          <a:prstGeom prst="rect">
            <a:avLst/>
          </a:prstGeom>
        </p:spPr>
      </p:pic>
      <p:pic>
        <p:nvPicPr>
          <p:cNvPr id="23" name="Object 21">
            <a:extLst>
              <a:ext uri="{FF2B5EF4-FFF2-40B4-BE49-F238E27FC236}">
                <a16:creationId xmlns:a16="http://schemas.microsoft.com/office/drawing/2014/main" id="{4228C44B-AAA9-4493-9994-58CE042AA4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20575" b="14536"/>
          <a:stretch/>
        </p:blipFill>
        <p:spPr>
          <a:xfrm>
            <a:off x="4142857" y="3102764"/>
            <a:ext cx="14145143" cy="7184236"/>
          </a:xfrm>
          <a:prstGeom prst="rect">
            <a:avLst/>
          </a:prstGeom>
        </p:spPr>
      </p:pic>
      <p:pic>
        <p:nvPicPr>
          <p:cNvPr id="24" name="Object 23">
            <a:extLst>
              <a:ext uri="{FF2B5EF4-FFF2-40B4-BE49-F238E27FC236}">
                <a16:creationId xmlns:a16="http://schemas.microsoft.com/office/drawing/2014/main" id="{187E37BA-7021-42E2-AD21-3AE1E6BCBF3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r="46314" b="46491"/>
          <a:stretch/>
        </p:blipFill>
        <p:spPr>
          <a:xfrm>
            <a:off x="11878613" y="4182711"/>
            <a:ext cx="6409387" cy="6104289"/>
          </a:xfrm>
          <a:prstGeom prst="rect">
            <a:avLst/>
          </a:prstGeom>
        </p:spPr>
      </p:pic>
      <p:pic>
        <p:nvPicPr>
          <p:cNvPr id="25" name="Object 24">
            <a:extLst>
              <a:ext uri="{FF2B5EF4-FFF2-40B4-BE49-F238E27FC236}">
                <a16:creationId xmlns:a16="http://schemas.microsoft.com/office/drawing/2014/main" id="{E5FBE673-74D9-4B1A-9A25-2E7E518DC85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9677"/>
          <a:stretch/>
        </p:blipFill>
        <p:spPr>
          <a:xfrm>
            <a:off x="9696937" y="7290391"/>
            <a:ext cx="6529196" cy="2996610"/>
          </a:xfrm>
          <a:prstGeom prst="rect">
            <a:avLst/>
          </a:prstGeom>
        </p:spPr>
      </p:pic>
      <p:pic>
        <p:nvPicPr>
          <p:cNvPr id="12" name="Object 17">
            <a:extLst>
              <a:ext uri="{FF2B5EF4-FFF2-40B4-BE49-F238E27FC236}">
                <a16:creationId xmlns:a16="http://schemas.microsoft.com/office/drawing/2014/main" id="{D42D48AA-B9A5-4F06-B30C-FBE4B6D6BAA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090" y="270613"/>
            <a:ext cx="5148152" cy="43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201A31-598B-4CB1-AC4A-802C35EF9726}"/>
              </a:ext>
            </a:extLst>
          </p:cNvPr>
          <p:cNvSpPr txBox="1"/>
          <p:nvPr/>
        </p:nvSpPr>
        <p:spPr>
          <a:xfrm>
            <a:off x="1304142" y="3404562"/>
            <a:ext cx="158895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정렬 알고리즘의 정렬 과정을 막대 그래프 형태로 웹에서 시각화해서 정렬 알고리즘의 성능 측정과 최적화에 대한 주제</a:t>
            </a:r>
            <a:endParaRPr lang="en-US" altLang="ko-KR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en-US" altLang="ko-KR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여러 정렬 알고리즘을 시각화 해 그 과정을 확인하거나</a:t>
            </a:r>
            <a:endParaRPr lang="en-US" altLang="ko-KR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서로 비교할 수 있게 하는 웹</a:t>
            </a:r>
            <a:endParaRPr lang="en-US" altLang="ko-KR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A9057-E720-48BA-BA33-94F95FD14A75}"/>
              </a:ext>
            </a:extLst>
          </p:cNvPr>
          <p:cNvSpPr txBox="1"/>
          <p:nvPr/>
        </p:nvSpPr>
        <p:spPr>
          <a:xfrm>
            <a:off x="6210353" y="492281"/>
            <a:ext cx="586731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29885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ABBE95E-1E61-4CBC-931B-72E3E15B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612D735C-689A-4019-B805-6811C7C730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C8B22-1839-4A8B-AF9E-A329C2A9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EF02089D-5911-4523-8B90-5AC38F7DA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r="38282" b="34560"/>
          <a:stretch/>
        </p:blipFill>
        <p:spPr>
          <a:xfrm>
            <a:off x="136168" y="3416043"/>
            <a:ext cx="18151832" cy="6870957"/>
          </a:xfrm>
          <a:prstGeom prst="rect">
            <a:avLst/>
          </a:prstGeom>
        </p:spPr>
      </p:pic>
      <p:pic>
        <p:nvPicPr>
          <p:cNvPr id="5" name="Object 17">
            <a:extLst>
              <a:ext uri="{FF2B5EF4-FFF2-40B4-BE49-F238E27FC236}">
                <a16:creationId xmlns:a16="http://schemas.microsoft.com/office/drawing/2014/main" id="{F8B4BD47-1F40-4006-B92F-C7DED4D77B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24918" b="18879"/>
          <a:stretch/>
        </p:blipFill>
        <p:spPr>
          <a:xfrm>
            <a:off x="7246927" y="6028287"/>
            <a:ext cx="11041073" cy="4258714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A67C9990-FACB-45C1-A1E3-813E000BE9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29506" t="6920" r="19150" b="31893"/>
          <a:stretch/>
        </p:blipFill>
        <p:spPr>
          <a:xfrm>
            <a:off x="-2" y="-1"/>
            <a:ext cx="18288002" cy="10287002"/>
          </a:xfrm>
          <a:prstGeom prst="rect">
            <a:avLst/>
          </a:prstGeom>
        </p:spPr>
      </p:pic>
      <p:pic>
        <p:nvPicPr>
          <p:cNvPr id="7" name="Object 21">
            <a:extLst>
              <a:ext uri="{FF2B5EF4-FFF2-40B4-BE49-F238E27FC236}">
                <a16:creationId xmlns:a16="http://schemas.microsoft.com/office/drawing/2014/main" id="{9760E3C2-F767-4BFE-954A-AA5C4C7156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9082" t="-1" b="14535"/>
          <a:stretch/>
        </p:blipFill>
        <p:spPr>
          <a:xfrm>
            <a:off x="-2286" y="3102764"/>
            <a:ext cx="16192069" cy="7184236"/>
          </a:xfrm>
          <a:prstGeom prst="rect">
            <a:avLst/>
          </a:prstGeom>
        </p:spPr>
      </p:pic>
      <p:pic>
        <p:nvPicPr>
          <p:cNvPr id="8" name="Object 23">
            <a:extLst>
              <a:ext uri="{FF2B5EF4-FFF2-40B4-BE49-F238E27FC236}">
                <a16:creationId xmlns:a16="http://schemas.microsoft.com/office/drawing/2014/main" id="{DE745D59-7ECA-4C04-B79D-0F06D35773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46491"/>
          <a:stretch/>
        </p:blipFill>
        <p:spPr>
          <a:xfrm>
            <a:off x="1840551" y="4182711"/>
            <a:ext cx="12373274" cy="6104289"/>
          </a:xfrm>
          <a:prstGeom prst="rect">
            <a:avLst/>
          </a:prstGeom>
        </p:spPr>
      </p:pic>
      <p:pic>
        <p:nvPicPr>
          <p:cNvPr id="9" name="Object 24">
            <a:extLst>
              <a:ext uri="{FF2B5EF4-FFF2-40B4-BE49-F238E27FC236}">
                <a16:creationId xmlns:a16="http://schemas.microsoft.com/office/drawing/2014/main" id="{788A51BF-A8F1-4ABC-8E5B-2B64E24BA45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464" b="9677"/>
          <a:stretch/>
        </p:blipFill>
        <p:spPr>
          <a:xfrm>
            <a:off x="0" y="7290391"/>
            <a:ext cx="6368296" cy="2996610"/>
          </a:xfrm>
          <a:prstGeom prst="rect">
            <a:avLst/>
          </a:prstGeom>
        </p:spPr>
      </p:pic>
      <p:pic>
        <p:nvPicPr>
          <p:cNvPr id="13" name="Object 17">
            <a:extLst>
              <a:ext uri="{FF2B5EF4-FFF2-40B4-BE49-F238E27FC236}">
                <a16:creationId xmlns:a16="http://schemas.microsoft.com/office/drawing/2014/main" id="{2F1FD700-96DC-4C04-BC15-B48BA8F933F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r="9615"/>
          <a:stretch/>
        </p:blipFill>
        <p:spPr>
          <a:xfrm>
            <a:off x="5213163" y="454019"/>
            <a:ext cx="13074838" cy="40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D44F51A-F450-484F-8DA5-AA42B50A1E04}"/>
              </a:ext>
            </a:extLst>
          </p:cNvPr>
          <p:cNvSpPr txBox="1"/>
          <p:nvPr/>
        </p:nvSpPr>
        <p:spPr>
          <a:xfrm>
            <a:off x="599647" y="2607004"/>
            <a:ext cx="17088706" cy="5072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지금까지 직접 구현했던 정렬 알고리즘은 과정을 실시간으로 볼 수 없거나 가독성이 매우 낮아 정렬 과정을 보는 것이 어려웠다</a:t>
            </a: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그래서 정렬 과정을 실시간으로 가독성이 높은 방식인 배열을 막대 그래프 형식으로 채택해 웹에서 구현한다면 시각적으로 잘 보일 것 같고</a:t>
            </a: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웹에서 이를 볼 수 있기 때문에 접근성과 편의성도 좋을 것 같아 이 주제를 선정하게 되었다</a:t>
            </a: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8ADC-2FF8-41CD-BA82-AFC1581AFF04}"/>
              </a:ext>
            </a:extLst>
          </p:cNvPr>
          <p:cNvSpPr txBox="1"/>
          <p:nvPr/>
        </p:nvSpPr>
        <p:spPr>
          <a:xfrm>
            <a:off x="8148381" y="492281"/>
            <a:ext cx="1991251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동기</a:t>
            </a:r>
          </a:p>
        </p:txBody>
      </p:sp>
    </p:spTree>
    <p:extLst>
      <p:ext uri="{BB962C8B-B14F-4D97-AF65-F5344CB8AC3E}">
        <p14:creationId xmlns:p14="http://schemas.microsoft.com/office/powerpoint/2010/main" val="13170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84199BE-1259-4789-A73D-6B7530F6D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9" t="1840" r="3246" b="1852"/>
          <a:stretch/>
        </p:blipFill>
        <p:spPr>
          <a:xfrm rot="5400000">
            <a:off x="4000499" y="-4000501"/>
            <a:ext cx="10287000" cy="18288002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A915D1FD-BD04-4A71-9703-001CFFC6E5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14286" y="232694"/>
            <a:ext cx="17857143" cy="9820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CF2682-EA09-4774-81D1-5DCF4C2B7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694" y="-3785714"/>
            <a:ext cx="9820329" cy="17857143"/>
          </a:xfrm>
          <a:prstGeom prst="rect">
            <a:avLst/>
          </a:prstGeom>
        </p:spPr>
      </p:pic>
      <p:pic>
        <p:nvPicPr>
          <p:cNvPr id="4" name="Object 16">
            <a:extLst>
              <a:ext uri="{FF2B5EF4-FFF2-40B4-BE49-F238E27FC236}">
                <a16:creationId xmlns:a16="http://schemas.microsoft.com/office/drawing/2014/main" id="{6C3C2B7E-4940-41DF-AD06-1CA79AC72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676" r="8135" b="34573"/>
          <a:stretch/>
        </p:blipFill>
        <p:spPr>
          <a:xfrm>
            <a:off x="-2286" y="3416043"/>
            <a:ext cx="18290286" cy="6869674"/>
          </a:xfrm>
          <a:prstGeom prst="rect">
            <a:avLst/>
          </a:prstGeom>
        </p:spPr>
      </p:pic>
      <p:pic>
        <p:nvPicPr>
          <p:cNvPr id="5" name="Object 17">
            <a:extLst>
              <a:ext uri="{FF2B5EF4-FFF2-40B4-BE49-F238E27FC236}">
                <a16:creationId xmlns:a16="http://schemas.microsoft.com/office/drawing/2014/main" id="{6B91CE74-33EA-46B9-9E23-46C371D63E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0999" t="1" b="18879"/>
          <a:stretch/>
        </p:blipFill>
        <p:spPr>
          <a:xfrm>
            <a:off x="-2286" y="6028286"/>
            <a:ext cx="13087999" cy="4258714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4FE3BC40-2872-42A1-89E3-2393F42A62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3328" t="6920" r="35329" b="31893"/>
          <a:stretch/>
        </p:blipFill>
        <p:spPr>
          <a:xfrm>
            <a:off x="-2" y="-1"/>
            <a:ext cx="18288002" cy="10287002"/>
          </a:xfrm>
          <a:prstGeom prst="rect">
            <a:avLst/>
          </a:prstGeom>
        </p:spPr>
      </p:pic>
      <p:pic>
        <p:nvPicPr>
          <p:cNvPr id="7" name="Object 21">
            <a:extLst>
              <a:ext uri="{FF2B5EF4-FFF2-40B4-BE49-F238E27FC236}">
                <a16:creationId xmlns:a16="http://schemas.microsoft.com/office/drawing/2014/main" id="{F9C99DB7-7D17-4D68-AEE2-6B4E394103A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20575" b="14536"/>
          <a:stretch/>
        </p:blipFill>
        <p:spPr>
          <a:xfrm>
            <a:off x="4142857" y="3102764"/>
            <a:ext cx="14145143" cy="7184236"/>
          </a:xfrm>
          <a:prstGeom prst="rect">
            <a:avLst/>
          </a:prstGeom>
        </p:spPr>
      </p:pic>
      <p:pic>
        <p:nvPicPr>
          <p:cNvPr id="8" name="Object 23">
            <a:extLst>
              <a:ext uri="{FF2B5EF4-FFF2-40B4-BE49-F238E27FC236}">
                <a16:creationId xmlns:a16="http://schemas.microsoft.com/office/drawing/2014/main" id="{A046844D-CCFD-44D2-94AC-4B57E53DFF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r="48325" b="46537"/>
          <a:stretch/>
        </p:blipFill>
        <p:spPr>
          <a:xfrm>
            <a:off x="11878649" y="4188039"/>
            <a:ext cx="6409352" cy="6098962"/>
          </a:xfrm>
          <a:prstGeom prst="rect">
            <a:avLst/>
          </a:prstGeom>
        </p:spPr>
      </p:pic>
      <p:pic>
        <p:nvPicPr>
          <p:cNvPr id="9" name="Object 24">
            <a:extLst>
              <a:ext uri="{FF2B5EF4-FFF2-40B4-BE49-F238E27FC236}">
                <a16:creationId xmlns:a16="http://schemas.microsoft.com/office/drawing/2014/main" id="{7018C843-306D-4015-A1F1-0EC58005A92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9716"/>
          <a:stretch/>
        </p:blipFill>
        <p:spPr>
          <a:xfrm>
            <a:off x="9696937" y="7290390"/>
            <a:ext cx="6529196" cy="2995327"/>
          </a:xfrm>
          <a:prstGeom prst="rect">
            <a:avLst/>
          </a:prstGeom>
        </p:spPr>
      </p:pic>
      <p:pic>
        <p:nvPicPr>
          <p:cNvPr id="12" name="Object 17">
            <a:extLst>
              <a:ext uri="{FF2B5EF4-FFF2-40B4-BE49-F238E27FC236}">
                <a16:creationId xmlns:a16="http://schemas.microsoft.com/office/drawing/2014/main" id="{2669654D-A229-4796-AAAF-C47E6824CD4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090" y="270613"/>
            <a:ext cx="7192971" cy="4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B3D67-B4EC-9C6D-F531-7D8CB0D62BBD}"/>
              </a:ext>
            </a:extLst>
          </p:cNvPr>
          <p:cNvSpPr txBox="1"/>
          <p:nvPr/>
        </p:nvSpPr>
        <p:spPr>
          <a:xfrm>
            <a:off x="7120619" y="3294682"/>
            <a:ext cx="130356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클릭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8EC783-5391-4E94-8778-B225D06B4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1" r="16591" b="93995"/>
          <a:stretch/>
        </p:blipFill>
        <p:spPr>
          <a:xfrm>
            <a:off x="3541486" y="2068973"/>
            <a:ext cx="11205028" cy="5664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608885-0650-43D2-981A-4F7A1AF5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90" y="4784919"/>
            <a:ext cx="11857220" cy="487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034473-B0E9-4E6C-A96B-4103649EE46D}"/>
              </a:ext>
            </a:extLst>
          </p:cNvPr>
          <p:cNvSpPr txBox="1"/>
          <p:nvPr/>
        </p:nvSpPr>
        <p:spPr>
          <a:xfrm>
            <a:off x="4613122" y="492281"/>
            <a:ext cx="906177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주요 기능 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(Header)</a:t>
            </a:r>
            <a:endParaRPr lang="ko-KR" altLang="en-US" sz="8000" spc="300" dirty="0">
              <a:ln w="25400">
                <a:solidFill>
                  <a:srgbClr val="788DD2"/>
                </a:solidFill>
              </a:ln>
              <a:solidFill>
                <a:srgbClr val="C0CAEA"/>
              </a:solidFill>
              <a:effectLst>
                <a:outerShdw dist="50800" dir="2700000" algn="tl" rotWithShape="0">
                  <a:srgbClr val="788DD2"/>
                </a:outerShdw>
              </a:effectLst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28668-5C21-40B2-80CA-D6903BCB1753}"/>
              </a:ext>
            </a:extLst>
          </p:cNvPr>
          <p:cNvSpPr/>
          <p:nvPr/>
        </p:nvSpPr>
        <p:spPr>
          <a:xfrm>
            <a:off x="6400800" y="2068973"/>
            <a:ext cx="2743200" cy="566469"/>
          </a:xfrm>
          <a:prstGeom prst="rect">
            <a:avLst/>
          </a:prstGeom>
          <a:noFill/>
          <a:ln w="38100">
            <a:solidFill>
              <a:srgbClr val="695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2893007-BA27-4CCB-8F97-74BEF3B8DF7D}"/>
              </a:ext>
            </a:extLst>
          </p:cNvPr>
          <p:cNvCxnSpPr>
            <a:cxnSpLocks/>
            <a:stCxn id="19" idx="2"/>
            <a:endCxn id="3" idx="0"/>
          </p:cNvCxnSpPr>
          <p:nvPr/>
        </p:nvCxnSpPr>
        <p:spPr>
          <a:xfrm>
            <a:off x="7772400" y="2635442"/>
            <a:ext cx="0" cy="659240"/>
          </a:xfrm>
          <a:prstGeom prst="straightConnector1">
            <a:avLst/>
          </a:prstGeom>
          <a:ln w="38100">
            <a:solidFill>
              <a:srgbClr val="695CF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538A47-D64B-477F-AB0F-877E14BF55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772400" y="4125679"/>
            <a:ext cx="0" cy="659240"/>
          </a:xfrm>
          <a:prstGeom prst="straightConnector1">
            <a:avLst/>
          </a:prstGeom>
          <a:ln w="38100">
            <a:solidFill>
              <a:srgbClr val="695C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C56E1-390A-4A5C-AB61-992804B1EE9C}"/>
              </a:ext>
            </a:extLst>
          </p:cNvPr>
          <p:cNvSpPr txBox="1"/>
          <p:nvPr/>
        </p:nvSpPr>
        <p:spPr>
          <a:xfrm>
            <a:off x="4847286" y="492281"/>
            <a:ext cx="8593443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주요 기능 </a:t>
            </a:r>
            <a:r>
              <a:rPr lang="en-US" altLang="ko-KR" sz="8000" spc="300" dirty="0">
                <a:ln w="25400">
                  <a:solidFill>
                    <a:srgbClr val="788DD2"/>
                  </a:solidFill>
                </a:ln>
                <a:solidFill>
                  <a:srgbClr val="C0CAEA"/>
                </a:solidFill>
                <a:effectLst>
                  <a:outerShdw dist="50800" dir="2700000" algn="tl" rotWithShape="0">
                    <a:srgbClr val="788DD2"/>
                  </a:outerShdw>
                </a:effectLst>
                <a:latin typeface="카페24 단정해" pitchFamily="2" charset="-127"/>
                <a:ea typeface="카페24 단정해" pitchFamily="2" charset="-127"/>
              </a:rPr>
              <a:t>(Footer)</a:t>
            </a:r>
            <a:endParaRPr lang="ko-KR" altLang="en-US" sz="8000" spc="300" dirty="0">
              <a:ln w="25400">
                <a:solidFill>
                  <a:srgbClr val="788DD2"/>
                </a:solidFill>
              </a:ln>
              <a:solidFill>
                <a:srgbClr val="C0CAEA"/>
              </a:solidFill>
              <a:effectLst>
                <a:outerShdw dist="50800" dir="2700000" algn="tl" rotWithShape="0">
                  <a:srgbClr val="788DD2"/>
                </a:outerShdw>
              </a:effectLst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5B981-468E-4A95-B54E-94926431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41" t="84491"/>
          <a:stretch/>
        </p:blipFill>
        <p:spPr>
          <a:xfrm>
            <a:off x="2147234" y="2154891"/>
            <a:ext cx="4878562" cy="1168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8C9BC-7ABF-47CB-851E-09EC94310107}"/>
              </a:ext>
            </a:extLst>
          </p:cNvPr>
          <p:cNvSpPr txBox="1"/>
          <p:nvPr/>
        </p:nvSpPr>
        <p:spPr>
          <a:xfrm>
            <a:off x="8492219" y="2323832"/>
            <a:ext cx="130356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클릭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FCF57D-EEFF-4502-8709-9DC4F617D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" t="14190" r="3824" b="9934"/>
          <a:stretch/>
        </p:blipFill>
        <p:spPr>
          <a:xfrm>
            <a:off x="11262204" y="2164754"/>
            <a:ext cx="4875842" cy="114915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39A6F2-4EB2-4856-8203-58C2B81BAE9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025796" y="2739331"/>
            <a:ext cx="1466423" cy="0"/>
          </a:xfrm>
          <a:prstGeom prst="straightConnector1">
            <a:avLst/>
          </a:prstGeom>
          <a:ln w="38100">
            <a:solidFill>
              <a:srgbClr val="5555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E8888F-B3D4-4407-A749-F8E43CD503A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95781" y="2739330"/>
            <a:ext cx="1466423" cy="1"/>
          </a:xfrm>
          <a:prstGeom prst="straightConnector1">
            <a:avLst/>
          </a:prstGeom>
          <a:ln w="38100">
            <a:solidFill>
              <a:srgbClr val="555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5BF9DA1-0B94-4B7C-B87B-D96A53EE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76" y="4673598"/>
            <a:ext cx="7200000" cy="405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8A974B-E249-46BD-B18E-47C65362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125" y="4673600"/>
            <a:ext cx="7200000" cy="40500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4CB462-830F-4515-823B-D6B1129CD9B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8187876" y="6698598"/>
            <a:ext cx="1912249" cy="2"/>
          </a:xfrm>
          <a:prstGeom prst="straightConnector1">
            <a:avLst/>
          </a:prstGeom>
          <a:ln w="38100">
            <a:solidFill>
              <a:srgbClr val="555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3315</TotalTime>
  <Words>489</Words>
  <Application>Microsoft Office PowerPoint</Application>
  <PresentationFormat>사용자 지정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나눔스퀘어OTF ExtraBold</vt:lpstr>
      <vt:lpstr>Arial</vt:lpstr>
      <vt:lpstr>넥슨Lv2고딕 OTF Bold</vt:lpstr>
      <vt:lpstr>넥슨Lv2고딕 Bold</vt:lpstr>
      <vt:lpstr>카페24 단정해</vt:lpstr>
      <vt:lpstr>나눔스퀘어라운드OTF ExtraBold</vt:lpstr>
      <vt:lpstr>Calibri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최종연</dc:creator>
  <cp:lastModifiedBy>최종연</cp:lastModifiedBy>
  <cp:revision>124</cp:revision>
  <dcterms:created xsi:type="dcterms:W3CDTF">2022-03-29T12:48:35Z</dcterms:created>
  <dcterms:modified xsi:type="dcterms:W3CDTF">2023-05-13T16:41:13Z</dcterms:modified>
</cp:coreProperties>
</file>